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4"/>
  </p:notesMasterIdLst>
  <p:handoutMasterIdLst>
    <p:handoutMasterId r:id="rId25"/>
  </p:handoutMasterIdLst>
  <p:sldIdLst>
    <p:sldId id="269" r:id="rId3"/>
    <p:sldId id="334" r:id="rId4"/>
    <p:sldId id="356" r:id="rId5"/>
    <p:sldId id="350" r:id="rId6"/>
    <p:sldId id="335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70" r:id="rId15"/>
    <p:sldId id="364" r:id="rId16"/>
    <p:sldId id="365" r:id="rId17"/>
    <p:sldId id="366" r:id="rId18"/>
    <p:sldId id="367" r:id="rId19"/>
    <p:sldId id="368" r:id="rId20"/>
    <p:sldId id="371" r:id="rId21"/>
    <p:sldId id="369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8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2020. 1. 19.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9T06:05:4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24575,'7'0'0,"0"0"0,0 0 0,0 0 0,1 0 0,-1 0 0,0 0 0,1 0 0,-1 0 0,0 0 0,0 0 0,1 0 0,-1 0 0,0 0 0,0 0 0,1 0 0,-1 0 0,0 0 0,1 0 0,-1 0 0,0 0 0,0 0 0,1 0 0,-1 0 0,0 0 0,0 0 0,1 0 0,-1 0 0,0 0 0,0 0 0,5 0 0,-4 0 0,3 0 0,-4 0 0,1 0 0,3 0 0,-3 0 0,3 0 0,1 0 0,-4 0 0,3 0 0,-4 0 0,4 0 0,-2 0 0,2 0 0,0 0 0,-3 0 0,4 0 0,-1 0 0,-3 0 0,3 0 0,0 0 0,-2 0 0,2 0 0,-4 0 0,0 0 0,1 0 0,3 0 0,-3 0 0,3 0 0,-4 0 0,1 0 0,3 0 0,-3 0 0,3 0 0,-3 0 0,-1 0 0,0 0 0,1 0 0,3 0 0,-3 0 0,3 0 0,-4 0 0,5 0 0,-1 0 0,5 0 0,-5 0 0,1 0 0,-1 0 0,-3 0 0,3 0 0,0 0 0,-2 0 0,6 0 0,-7 0 0,7 0 0,-3 0 0,1 0 0,-2 0 0,0 0 0,-3 0 0,7 0 0,-6 0 0,2 0 0,0 0 0,-3 0 0,3 0 0,-3 0 0,-1 0 0,0 0 0,1 0 0,-1 0 0,4 0 0,-3 0 0,3 0 0,-3 0 0,-1 0 0,0 0 0,8 4 0,-6-3 0,5 2 0,-7-3 0,1 0 0,-1 0 0,0 0 0,0 0 0,1 0 0,-1 0 0,0 0 0,1 0 0,-1 0 0,4 0 0,-3 0 0,4 0 0,-5 0 0,0 0 0,0 0 0,5 0 0,-4 0 0,3 0 0,0 0 0,-3 0 0,4 0 0,-5 0 0,4 0 0,-3 0 0,7 0 0,-6 0 0,13 0 0,-12 0 0,12 0 0,-14 0 0,8 0 0,-8 0 0,7 0 0,-3 0 0,0 0 0,3 0 0,-6 0 0,6 0 0,-7 0 0,7 0 0,-3 0 0,0 0 0,4 0 0,-8 0 0,3 0 0,0 0 0,-3 0 0,8 0 0,-4 0 0,0 0 0,3 0 0,-7 0 0,7 0 0,-2 0 0,3 0 0,-4 0 0,10 0 0,-8 0 0,9 0 0,-7 0 0,0 0 0,1 0 0,-1 0 0,0 0 0,0 0 0,0 0 0,0 0 0,0 0 0,0 0 0,5 0 0,-4 0 0,4 0 0,0 0 0,-4 0 0,8 0 0,-8 0 0,9 0 0,-9 0 0,4 0 0,-1 0 0,-2 0 0,2 0 0,-4 0 0,1 0 0,3 0 0,-3 0 0,4 0 0,-5 0 0,7 4 0,-5-3 0,5 2 0,-6-3 0,-1 0 0,0 0 0,0 0 0,0 0 0,0 0 0,0 0 0,0 4 0,5-3 0,-4 2 0,8-3 0,-7 0 0,7 0 0,-8 0 0,4 0 0,0 0 0,0 0 0,1 0 0,4 0 0,-5 0 0,6 0 0,-5 0 0,3 0 0,-3 0 0,4 0 0,8 0 0,-10 0 0,4 0 0,-8 0 0,-3 4 0,4-3 0,-9 2 0,3-3 0,-2 4 0,3-3 0,0 2 0,-4 1 0,3-4 0,-3 4 0,4-4 0,0 0 0,-3 0 0,2 3 0,-3-2 0,4 3 0,-4-4 0,8 0 0,-7 0 0,8 3 0,0-2 0,-4 3 0,8-4 0,-3 0 0,4 0 0,1 0 0,-1 0 0,1 0 0,-1 0 0,-4 0 0,15 0 0,-17 0 0,17 0 0,-19 0 0,2 0 0,-4 0 0,0 0 0,1 0 0,-1 0 0,0 0 0,0 0 0,4 0 0,-2 0 0,2 0 0,-4 0 0,0 0 0,1 0 0,3 0 0,-2 0 0,7-4 0,-8 3 0,4-3 0,-1 4 0,-2-4 0,7 3 0,-8-2 0,4 3 0,0 0 0,3 0 0,3 0 0,-2 0 0,0 0 0,-8 0 0,8 0 0,-7 0 0,2 0 0,1 0 0,-4 0 0,4 0 0,-5 0 0,0 0 0,0 0 0,0-4 0,1 3 0,-1-2 0,4 3 0,-2 0 0,2 0 0,-4-4 0,0 3 0,1-3 0,-1 4 0,0 0 0,0-3 0,0 2 0,0-3 0,0 4 0,0 0 0,0 0 0,-4-3 0,3 2 0,-6-2 0,2 3 0,0 0 0,-3 0 0,7 0 0,-6 0 0,6 0 0,-7 0 0,7 0 0,-7 0 0,8 0 0,-4 0 0,4 0 0,0 0 0,-4 0 0,3 0 0,2 0 0,0 0 0,4 0 0,-5 0 0,0 0 0,0 0 0,-4 0 0,3 0 0,-2 0 0,3 0 0,0 0 0,-4 0 0,3 0 0,-3 0 0,4 0 0,0 0 0,-3 0 0,2 0 0,-7 0 0,10 0 0,-9 0 0,6 0 0,-8 0 0,0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9T06:05:50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0,'66'0,"0"0,17 0,13 0,-41 0,3 0,8 0,-1 0,-7 0,0 0,11 0,1 0,-11 0,-3 0,-5 0,-1 0,3 0,-1 0,46 0,-13 0,14 0,-14 0,-18 0,23 0,-30 0,0 0,-1 0,15 0,-27 0,31 0,-29 0,18 0,0 0,16 0,-25 0,22 0,-18 0,0 0,11 0,-13 0,1 0,-3 0,-6 0,0 0,0 0,0 0,0 0,-6 0,5 0,-11 0,-1 0,-2 0,-9 0,9 4,-4-3,0 8,4-8,-9 6,9-6,-9 7,9-7,-9 3,9 0,-9-2,4 2,0-4,-5 0,5 0,0 0,-4 0,9 0,-9 0,9 0,-9 0,-1 0,-2 0,-11 0,5 0,-3 0,-3 0,8 0,-9 0,5 3,0-2,-2 2,2-3,-2 0,0 0,3 0,-5 0,5 0,-3 0,0 0,2 0,-3 0,1 0,1 0,0 0,0 0,0 0,3 0,-6 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9T08:16:57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24575,'7'0'0,"0"0"0,0 0 0,0 0 0,1 0 0,-1 0 0,0 0 0,0 0 0,1 0 0,-1 0 0,0 0 0,4 0 0,-2 0 0,6 0 0,-7 0 0,7 0 0,-7 0 0,8 0 0,-8 0 0,7 0 0,-3 0 0,0 0 0,3 0 0,-2 0 0,3 0 0,0 0 0,7 0 0,-5 0 0,5 0 0,-7 0 0,-4 0 0,3 0 0,-6 0 0,6 0 0,-7 0 0,3 0 0,0 0 0,-2 0 0,2 0 0,-4 0 0,0 0 0,1 0 0,-1 0 0,-3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9T08:17:0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24575,'11'0'0,"-1"0"0,-3 0 0,0 0 0,0 0 0,1 0 0,-1 0 0,0 0 0,1 0 0,-1 0 0,0 0 0,0 0 0,0 0 0,0 0 0,0 0 0,1 0 0,-1 0 0,0 0 0,0 0 0,0 0 0,0 0 0,0 0 0,0 0 0,0 0 0,0 0 0,0 0 0,0 0 0,0-3 0,0 2 0,-1-2 0,1 3 0,0 0 0,0 0 0,0 0 0,-1 0 0,1 0 0,0 0 0,0 0 0,0 0 0,0 0 0,0 0 0,0 0 0,0 0 0,-4-3 0,4 2 0,-4-2 0,5 3 0,-2 0 0,1 0 0,0 0 0,0 0 0,0 0 0,0 0 0,0 0 0,0 0 0,0 0 0,-1 0 0,2 0 0,-2 0 0,2 0 0,-1 0 0,0 0 0,0 0 0,0 0 0,0 0 0,0 0 0,1 0 0,-1-4 0,0 3 0,0-2 0,0 3 0,1 0 0,-1 0 0,0 0 0,0 0 0,1 0 0,-1 0 0,4 0 0,-3 0 0,7 0 0,-3 0 0,1 0 0,-2 0 0,0 0 0,-3 0 0,7 0 0,-6 0 0,6 0 0,-7 0 0,7 0 0,-7 0 0,8 0 0,-8 0 0,7 0 0,-7 0 0,3 0 0,1-3 0,-4 2 0,3-3 0,-4 4 0,4 0 0,-2 0 0,2 0 0,-4 0 0,4 0 0,-3 0 0,4 0 0,-5 0 0,0 0 0,0 0 0,1 0 0,-1 0 0,0 0 0,0 0 0,1 0 0,-1 0 0,0 0 0,0 0 0,1 0 0,-2 0 0,1 0 0,0 0 0,0 0 0,0 0 0,-1 0 0,1 0 0,0 0 0,0 0 0,-1 0 0,1 0 0,-1 0 0,1 0 0,-3 3 0,2-2 0,-5 5 0,2-6 0,-3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9T08:17:1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24575,'7'0'0,"0"0"0,0 0 0,0 0 0,0 0 0,1 0 0,-2 0 0,2 0 0,-2 0 0,2 0 0,-1 0 0,0 0 0,0 0 0,0 0 0,0 0 0,-1 0 0,1 0 0,0 0 0,0 0 0,0 0 0,0 0 0,-1 0 0,1 0 0,0 0 0,0-3 0,-1 2 0,1-2 0,0 3 0,0 0 0,0 0 0,-3-3 0,2 2 0,-2-2 0,3 3 0,0 0 0,0 0 0,0 0 0,0 0 0,0 0 0,0 0 0,0-3 0,0 2 0,0-2 0,0 3 0,1 0 0,-1 0 0,0 0 0,0 0 0,0 0 0,0 0 0,1 0 0,-1 0 0,0 0 0,0 0 0,0 0 0,1 0 0,-1 0 0,0 0 0,0 0 0,1 0 0,-1 0 0,0 0 0,0 0 0,1 0 0,-1 0 0,0 0 0,1 0 0,-1 0 0,0 0 0,0 0 0,1 0 0,-1 0 0,0 0 0,0 0 0,1 0 0,-1 0 0,4 0 0,-3 0 0,4 0 0,-5 0 0,4 0 0,-3 0 0,4 0 0,-1 0 0,-3 0 0,3 0 0,0 0 0,-2 0 0,6-4 0,-7 3 0,7-2 0,-7 3 0,7 0 0,-6 0 0,6 0 0,-7-4 0,7 4 0,-3-4 0,5 4 0,-1-3 0,-4 2 0,7-3 0,-5 4 0,6-3 0,-3 2 0,-1-3 0,4 4 0,-2 0 0,2 0 0,1 0 0,-4 0 0,4 0 0,-5 0 0,0 0 0,0 0 0,12-4 0,-9 3 0,9-3 0,-12 4 0,0 0 0,0 0 0,5 0 0,-4 0 0,4 0 0,-5 0 0,0 0 0,0 0 0,0 0 0,0 0 0,0 0 0,0 0 0,0 0 0,1 0 0,-5 0 0,3 0 0,-3 0 0,4 0 0,0 0 0,0 0 0,0 0 0,5 0 0,-4 0 0,4 0 0,-5 0 0,5 0 0,8 0 0,-1 0 0,1 0 0,-4 0 0,-3 0 0,0 0 0,-1 0 0,-1 0 0,-2 0 0,2 0 0,-4 0 0,1 0 0,-1 0 0,0 0 0,0 0 0,0 0 0,-4 0 0,3 0 0,-3 0 0,4 0 0,-3 0 0,2 0 0,-3 0 0,0 0 0,-1 0 0,0 0 0,-2 0 0,2 0 0,-4 0 0,0 0 0,4 0 0,-3 0 0,2 0 0,-2 0 0,-1 0 0,0 0 0,0 0 0,-1 0 0,1 0 0,0 0 0,-3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9T08:17:24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24575,'7'0'0,"4"0"0,-3 0 0,7 0 0,-6 0 0,2 0 0,-4 0 0,4 0 0,-2 0 0,2 0 0,0 0 0,-3 0 0,3 0 0,-3 0 0,-1 0 0,0 0 0,0 0 0,1 0 0,-1 0 0,0 0 0,1 0 0,3 0 0,-3 0 0,3 0 0,-4 0 0,1 0 0,-1 0 0,4 0 0,-3 0 0,4 0 0,-1 0 0,-3 0 0,3 0 0,-3 0 0,3 0 0,-3 0 0,3 0 0,0 0 0,-2 0 0,6 0 0,-3 0 0,0 0 0,3 0 0,-3 0 0,4 0 0,0 0 0,-3 0 0,2 0 0,-3 0 0,4 0 0,-4-3 0,3 2 0,-3-2 0,1 3 0,2 0 0,-3 0 0,4 0 0,0 0 0,-4 0 0,3 0 0,-2 0 0,-1 0 0,3 0 0,-7 0 0,10 0 0,-5 0 0,3 0 0,-5 0 0,-4 0 0,4 0 0,-2-4 0,6 4 0,-7-4 0,3 4 0,0 0 0,-2 0 0,2 0 0,0 0 0,-3-3 0,3 2 0,1-2 0,-4 3 0,3 0 0,0 0 0,-2 0 0,2 0 0,0 0 0,-3 0 0,3-3 0,1 2 0,-4-2 0,7 3 0,-7 0 0,7-4 0,-7 3 0,8-3 0,-8 4 0,7 0 0,0 0 0,2 0 0,3 0 0,-8 0 0,3 0 0,-7 0 0,7 0 0,-3 0 0,1 0 0,2 0 0,-3 0 0,4 0 0,-4-3 0,3 2 0,-7-2 0,4 3 0,-5 0 0,0 0 0,1 0 0,-1 0 0,0 0 0,0 0 0,0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2020. 1. 19.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894183"/>
            <a:ext cx="8403773" cy="2387600"/>
          </a:xfrm>
        </p:spPr>
        <p:txBody>
          <a:bodyPr>
            <a:normAutofit/>
          </a:bodyPr>
          <a:lstStyle/>
          <a:p>
            <a:r>
              <a:rPr lang="en" altLang="ko-KR" sz="3000" dirty="0"/>
              <a:t>Space-efficient quantum multiplication of polynomials for binary finite fields with sub-quadratic Toffoli gate count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4308055"/>
            <a:ext cx="8403774" cy="1655762"/>
          </a:xfrm>
        </p:spPr>
        <p:txBody>
          <a:bodyPr/>
          <a:lstStyle/>
          <a:p>
            <a:endParaRPr lang="en-US" altLang="ko-KR" dirty="0" err="1"/>
          </a:p>
          <a:p>
            <a:r>
              <a:rPr lang="ko-KR" altLang="en-US" dirty="0"/>
              <a:t>장경배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7BB74E-B76D-D449-ABB6-6DA4CAAA8663}"/>
              </a:ext>
            </a:extLst>
          </p:cNvPr>
          <p:cNvSpPr/>
          <p:nvPr/>
        </p:nvSpPr>
        <p:spPr>
          <a:xfrm>
            <a:off x="5511604" y="4048054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youtu.be</a:t>
            </a:r>
            <a:r>
              <a:rPr lang="ko-KR" altLang="en-US" dirty="0"/>
              <a:t>/c0sWL97W3wE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200" dirty="0"/>
              <a:t>Classic Karatsuba multiplication in binary polynomial rings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4DB688-C3AA-2940-8DA4-F7001B84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160" y="1465256"/>
            <a:ext cx="1460500" cy="393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2B89BF-E34D-D44A-913E-5BCC7AC99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914" y="1942730"/>
            <a:ext cx="1130300" cy="4445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7CBE02-650A-6F4D-AF89-505B9FA8A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" y="1758580"/>
            <a:ext cx="39243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8C5C7-4D13-7E44-88A0-7818A87383B7}"/>
              </a:ext>
            </a:extLst>
          </p:cNvPr>
          <p:cNvSpPr txBox="1"/>
          <p:nvPr/>
        </p:nvSpPr>
        <p:spPr>
          <a:xfrm>
            <a:off x="411920" y="1305104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polynomial </a:t>
            </a:r>
            <a:r>
              <a:rPr kumimoji="1" lang="ko-KR" altLang="en-US" dirty="0"/>
              <a:t>을 다음과 같이 나눈다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C411E2-1657-D54E-A740-D8220C096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" y="2464376"/>
            <a:ext cx="4025900" cy="317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85999C-A46B-814D-912F-0BA717C9E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50" y="3429000"/>
            <a:ext cx="5270500" cy="381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F1BEE4-E8E2-5F40-9471-2DE107825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450" y="3390900"/>
            <a:ext cx="1206500" cy="419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5EE591-5C23-7943-B2AD-31B59735FD0B}"/>
              </a:ext>
            </a:extLst>
          </p:cNvPr>
          <p:cNvSpPr/>
          <p:nvPr/>
        </p:nvSpPr>
        <p:spPr>
          <a:xfrm>
            <a:off x="565150" y="4147016"/>
            <a:ext cx="351288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500" b="1" dirty="0">
                <a:latin typeface="CMR10"/>
              </a:rPr>
              <a:t>Karatsuba multiplication </a:t>
            </a:r>
            <a:endParaRPr lang="en" altLang="ko-KR" sz="25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1E3EAF-DB8D-6B4F-8C75-8ED8F1EA8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30" y="4779358"/>
            <a:ext cx="4826000" cy="415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ACEC78-937B-114E-BC6F-981AE4320E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50" y="5343584"/>
            <a:ext cx="10541000" cy="48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3B0726-5244-464E-8248-E36ED48153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6072" y="4644276"/>
            <a:ext cx="901700" cy="34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296B69-5666-AF47-A7EB-1E2ADF90A11E}"/>
              </a:ext>
            </a:extLst>
          </p:cNvPr>
          <p:cNvSpPr txBox="1"/>
          <p:nvPr/>
        </p:nvSpPr>
        <p:spPr>
          <a:xfrm>
            <a:off x="7557772" y="465294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또한 </a:t>
            </a:r>
            <a:r>
              <a:rPr kumimoji="1" lang="en-US" altLang="ko-KR" dirty="0"/>
              <a:t>f,</a:t>
            </a:r>
            <a:r>
              <a:rPr kumimoji="1" lang="ko-KR" altLang="en-US" dirty="0"/>
              <a:t> </a:t>
            </a:r>
            <a:r>
              <a:rPr kumimoji="1" lang="en-US" altLang="ko-KR" dirty="0"/>
              <a:t>g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나눌 수 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C93EB-14C4-D047-B3DA-D85F5501FB4A}"/>
              </a:ext>
            </a:extLst>
          </p:cNvPr>
          <p:cNvSpPr txBox="1"/>
          <p:nvPr/>
        </p:nvSpPr>
        <p:spPr>
          <a:xfrm>
            <a:off x="6437630" y="452951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717734-EA5C-EB43-AD3B-95E5CAC246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950" y="5842521"/>
            <a:ext cx="6159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5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 2 :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D1DE13-D464-9F4F-A4E6-EB4B1EA49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068" y="374115"/>
            <a:ext cx="1842504" cy="3887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0BD9BE-228A-5B47-B4BB-3A6EB44A2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1" y="1389832"/>
            <a:ext cx="5973216" cy="42582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AB58F0-12B3-944E-9377-BBB2C1DAD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98" y="1732490"/>
            <a:ext cx="4355785" cy="3043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44801-ADF8-C64C-87D6-90A861731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198" y="2299964"/>
            <a:ext cx="3301427" cy="257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2C6A65-C082-1346-96A8-6EA73ADE2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625" y="2299964"/>
            <a:ext cx="1769551" cy="2428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2601E7-ED95-114D-80D2-BBF3953D6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7269" y="3316969"/>
            <a:ext cx="4935660" cy="21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7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 2 :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AF5787-667B-6C49-B5F2-0E88A7A9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50" y="1295129"/>
            <a:ext cx="4935660" cy="21338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19275A-C6AA-EC4A-A705-ED972AE7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068" y="374115"/>
            <a:ext cx="1842504" cy="3887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D3DB5A-2652-7640-A119-2F788ABC7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3754219"/>
            <a:ext cx="2743200" cy="33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6FBDEC-CC59-894A-8B55-868F8CAC0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50" y="4409638"/>
            <a:ext cx="6223000" cy="363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E6681C-8F7B-2B42-ABF9-1A9052196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080" y="4389549"/>
            <a:ext cx="3911600" cy="342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365F5E-316E-5E47-8DC1-6C4A13AF4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090" y="4958318"/>
            <a:ext cx="18669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2C1079-1DF7-0248-B071-7EABBDE80E38}"/>
              </a:ext>
            </a:extLst>
          </p:cNvPr>
          <p:cNvSpPr txBox="1"/>
          <p:nvPr/>
        </p:nvSpPr>
        <p:spPr>
          <a:xfrm>
            <a:off x="7244080" y="494815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03DC2D-5502-0544-8FDC-F1091EDE8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032" y="1235543"/>
            <a:ext cx="4863416" cy="29084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E672E4-DFAA-9A49-A9FA-C258F5A23389}"/>
              </a:ext>
            </a:extLst>
          </p:cNvPr>
          <p:cNvSpPr/>
          <p:nvPr/>
        </p:nvSpPr>
        <p:spPr>
          <a:xfrm>
            <a:off x="6390640" y="1225615"/>
            <a:ext cx="4961890" cy="2868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711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797FF-07AE-0544-8885-7B2F43B0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 2 :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58B421-92F4-E941-AC36-0921B149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068" y="374115"/>
            <a:ext cx="1842504" cy="388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EFAB7E-D51E-1245-BD52-28B190F8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91" y="1299861"/>
            <a:ext cx="5973216" cy="4258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4CE6E-2513-8443-A15D-6E402D364A9D}"/>
              </a:ext>
            </a:extLst>
          </p:cNvPr>
          <p:cNvSpPr txBox="1"/>
          <p:nvPr/>
        </p:nvSpPr>
        <p:spPr>
          <a:xfrm>
            <a:off x="7315200" y="1940560"/>
            <a:ext cx="4275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4n-2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CNOT gate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depth – 4 </a:t>
            </a:r>
            <a:r>
              <a:rPr kumimoji="1" lang="ko-KR" altLang="en-US" dirty="0"/>
              <a:t>당 한번의 </a:t>
            </a:r>
            <a:r>
              <a:rPr kumimoji="1" lang="en-US" altLang="ko-KR" dirty="0"/>
              <a:t>algorithm 3 </a:t>
            </a:r>
            <a:r>
              <a:rPr kumimoji="1" lang="ko-KR" altLang="en-US" dirty="0"/>
              <a:t>호출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80D41-7343-BB45-9783-C8905A908126}"/>
              </a:ext>
            </a:extLst>
          </p:cNvPr>
          <p:cNvSpPr txBox="1"/>
          <p:nvPr/>
        </p:nvSpPr>
        <p:spPr>
          <a:xfrm>
            <a:off x="9662160" y="314837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 n x n ) multi</a:t>
            </a:r>
            <a:endParaRPr kumimoji="1" lang="ko-KR" altLang="en-US" dirty="0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DF016B85-FA3B-EB44-B2FA-82010A6C9221}"/>
              </a:ext>
            </a:extLst>
          </p:cNvPr>
          <p:cNvSpPr/>
          <p:nvPr/>
        </p:nvSpPr>
        <p:spPr>
          <a:xfrm>
            <a:off x="10292080" y="2904530"/>
            <a:ext cx="162560" cy="224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11348-A212-5346-92FB-A0E9B9E42873}"/>
              </a:ext>
            </a:extLst>
          </p:cNvPr>
          <p:cNvSpPr txBox="1"/>
          <p:nvPr/>
        </p:nvSpPr>
        <p:spPr>
          <a:xfrm>
            <a:off x="6929963" y="153058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Result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3547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 3 :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C13E0A-2CE6-DA40-AE6B-CDBB065F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329748"/>
            <a:ext cx="1625600" cy="457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68EF11-D00F-7549-90E3-B7696EC8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" y="1299861"/>
            <a:ext cx="6528983" cy="42582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C6ACBF-EA43-0241-9A4D-01918F84A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74" y="3428999"/>
            <a:ext cx="6329008" cy="1710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7B8B56-2B53-EF47-9FF0-8C8D35805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814" y="2867560"/>
            <a:ext cx="3959805" cy="286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AE901F-5F3B-2B42-9CBF-30ED49350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3619" y="2838935"/>
            <a:ext cx="906461" cy="314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6FA576-F109-A24E-835E-D5034FAAE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691" y="1036970"/>
            <a:ext cx="4079058" cy="176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80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 3 :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BAD38-2548-AD4E-953D-EF801A2C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74" y="1299861"/>
            <a:ext cx="6528983" cy="4258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772F79-5A57-3340-BCB7-1D969ED00BEA}"/>
              </a:ext>
            </a:extLst>
          </p:cNvPr>
          <p:cNvSpPr txBox="1"/>
          <p:nvPr/>
        </p:nvSpPr>
        <p:spPr>
          <a:xfrm>
            <a:off x="7313677" y="2282365"/>
            <a:ext cx="48783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4( n– k ) CNOT gate,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k x k multi </a:t>
            </a:r>
            <a:r>
              <a:rPr kumimoji="1" lang="ko-KR" altLang="en-US" dirty="0"/>
              <a:t>위한 </a:t>
            </a:r>
            <a:r>
              <a:rPr kumimoji="1" lang="en-US" altLang="ko-KR" dirty="0"/>
              <a:t>Algorithm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 호출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(n-k) x (n-k) multi </a:t>
            </a:r>
            <a:r>
              <a:rPr kumimoji="1" lang="ko-KR" altLang="en-US" dirty="0"/>
              <a:t>위한 </a:t>
            </a:r>
            <a:r>
              <a:rPr kumimoji="1" lang="en-US" altLang="ko-KR" dirty="0"/>
              <a:t>Algorithm 2</a:t>
            </a:r>
            <a:r>
              <a:rPr kumimoji="1" lang="ko-KR" altLang="en-US" dirty="0"/>
              <a:t> 호출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k x k multi</a:t>
            </a:r>
            <a:r>
              <a:rPr kumimoji="1" lang="ko-KR" altLang="en-US" dirty="0"/>
              <a:t> 하는 자기자신 호출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E6841-275D-5F42-BD17-1B33727C4184}"/>
              </a:ext>
            </a:extLst>
          </p:cNvPr>
          <p:cNvSpPr txBox="1"/>
          <p:nvPr/>
        </p:nvSpPr>
        <p:spPr>
          <a:xfrm>
            <a:off x="7076957" y="182159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Result</a:t>
            </a:r>
            <a:endParaRPr kumimoji="1"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E7B6C5-8A22-AD4B-ADE3-879C284F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29748"/>
            <a:ext cx="162560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6B0092-6050-7B4F-9E48-A056AC786807}"/>
                  </a:ext>
                </a:extLst>
              </p:cNvPr>
              <p:cNvSpPr txBox="1"/>
              <p:nvPr/>
            </p:nvSpPr>
            <p:spPr>
              <a:xfrm>
                <a:off x="7413770" y="4866640"/>
                <a:ext cx="740587" cy="461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n</a:t>
                </a:r>
                <a:r>
                  <a:rPr kumimoji="1" lang="ko-KR" altLang="en-US" dirty="0"/>
                  <a:t>’</a:t>
                </a:r>
                <a:r>
                  <a:rPr kumimoji="1" lang="en-US" altLang="ko-K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6B0092-6050-7B4F-9E48-A056AC786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70" y="4866640"/>
                <a:ext cx="740587" cy="461473"/>
              </a:xfrm>
              <a:prstGeom prst="rect">
                <a:avLst/>
              </a:prstGeom>
              <a:blipFill>
                <a:blip r:embed="rId4"/>
                <a:stretch>
                  <a:fillRect l="-678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14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827A0A-2876-3A4B-A52D-DBF2FFE9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545" y="336927"/>
            <a:ext cx="2665950" cy="503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F29BD-F870-4647-B0C7-2925A7B80CA0}"/>
              </a:ext>
            </a:extLst>
          </p:cNvPr>
          <p:cNvSpPr txBox="1"/>
          <p:nvPr/>
        </p:nvSpPr>
        <p:spPr>
          <a:xfrm>
            <a:off x="411920" y="134112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앞선 </a:t>
            </a:r>
            <a:r>
              <a:rPr kumimoji="1" lang="en-US" altLang="ko-KR" dirty="0"/>
              <a:t>algorithm </a:t>
            </a:r>
            <a:r>
              <a:rPr kumimoji="1" lang="ko-KR" altLang="en-US" dirty="0"/>
              <a:t>들을 이용하여</a:t>
            </a:r>
            <a:r>
              <a:rPr kumimoji="1" lang="en-US" altLang="ko-KR" dirty="0"/>
              <a:t> Modular multiplication </a:t>
            </a:r>
            <a:r>
              <a:rPr kumimoji="1" lang="ko-KR" altLang="en-US" dirty="0"/>
              <a:t>을 수행할 수 있음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A9F1F-A75B-6843-9E96-67D6875BCB4D}"/>
              </a:ext>
            </a:extLst>
          </p:cNvPr>
          <p:cNvSpPr txBox="1"/>
          <p:nvPr/>
        </p:nvSpPr>
        <p:spPr>
          <a:xfrm>
            <a:off x="497840" y="2174240"/>
            <a:ext cx="3635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Algorithm 3 : 	          </a:t>
            </a:r>
            <a:r>
              <a:rPr kumimoji="1" lang="en-US" altLang="ko-KR" dirty="0">
                <a:sym typeface="Wingdings" pitchFamily="2" charset="2"/>
              </a:rPr>
              <a:t> h + f*g</a:t>
            </a:r>
          </a:p>
          <a:p>
            <a:r>
              <a:rPr kumimoji="1" lang="en-US" altLang="ko-KR" dirty="0">
                <a:sym typeface="Wingdings" pitchFamily="2" charset="2"/>
              </a:rPr>
              <a:t> </a:t>
            </a:r>
          </a:p>
          <a:p>
            <a:r>
              <a:rPr kumimoji="1" lang="en-US" altLang="ko-KR" dirty="0">
                <a:sym typeface="Wingdings" pitchFamily="2" charset="2"/>
              </a:rPr>
              <a:t>Algorithm 1 : 	           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BED4BE-C20C-4A45-B136-95274AA5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87" y="2751488"/>
            <a:ext cx="3417663" cy="355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637EB-2935-F545-9973-62A19445B602}"/>
              </a:ext>
            </a:extLst>
          </p:cNvPr>
          <p:cNvSpPr txBox="1"/>
          <p:nvPr/>
        </p:nvSpPr>
        <p:spPr>
          <a:xfrm>
            <a:off x="6763250" y="27446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, input : g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7FA65C-A57C-6E4B-935E-8C68DA79F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322" y="2783261"/>
            <a:ext cx="1104900" cy="292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CF4F00-3969-F644-9A6B-D70BBC5C1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381" y="2224507"/>
            <a:ext cx="917608" cy="258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F4549-6518-A545-8CC4-DD32E99C6276}"/>
              </a:ext>
            </a:extLst>
          </p:cNvPr>
          <p:cNvSpPr txBox="1"/>
          <p:nvPr/>
        </p:nvSpPr>
        <p:spPr>
          <a:xfrm>
            <a:off x="461811" y="3305795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MODSHIFT 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DD445-5AA0-624C-A3D8-051D3A2CDDE8}"/>
              </a:ext>
            </a:extLst>
          </p:cNvPr>
          <p:cNvSpPr txBox="1"/>
          <p:nvPr/>
        </p:nvSpPr>
        <p:spPr>
          <a:xfrm>
            <a:off x="1839010" y="32963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6585C-2448-9240-9C9B-1A0E0B201FAA}"/>
              </a:ext>
            </a:extLst>
          </p:cNvPr>
          <p:cNvSpPr txBox="1"/>
          <p:nvPr/>
        </p:nvSpPr>
        <p:spPr>
          <a:xfrm>
            <a:off x="2237155" y="329260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</a:t>
            </a:r>
            <a:r>
              <a:rPr kumimoji="1" lang="ko-KR" altLang="en-US" dirty="0"/>
              <a:t> 번 </a:t>
            </a:r>
            <a:r>
              <a:rPr kumimoji="1" lang="en-US" altLang="ko-KR" dirty="0"/>
              <a:t>shift</a:t>
            </a:r>
            <a:r>
              <a:rPr kumimoji="1" lang="ko-KR" altLang="en-US" dirty="0"/>
              <a:t> 연산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8842F3-DE14-2741-9B6B-51E5956F4144}"/>
                  </a:ext>
                </a:extLst>
              </p:cNvPr>
              <p:cNvSpPr txBox="1"/>
              <p:nvPr/>
            </p:nvSpPr>
            <p:spPr>
              <a:xfrm>
                <a:off x="4801126" y="3295153"/>
                <a:ext cx="2938753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곱해주고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𝑚𝑜𝑑𝑢𝑙𝑎𝑟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수행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8842F3-DE14-2741-9B6B-51E5956F4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126" y="3295153"/>
                <a:ext cx="2938753" cy="374526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30C079B-6224-5947-8535-E7F5609B4A3B}"/>
              </a:ext>
            </a:extLst>
          </p:cNvPr>
          <p:cNvSpPr txBox="1"/>
          <p:nvPr/>
        </p:nvSpPr>
        <p:spPr>
          <a:xfrm>
            <a:off x="3845288" y="330548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그런데 </a:t>
            </a:r>
            <a:r>
              <a:rPr kumimoji="1" lang="en-US" altLang="ko-KR" dirty="0"/>
              <a:t>,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51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Algorithm 4 :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C7D580-A3BD-674D-A45F-E20007EBB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55" y="1099090"/>
            <a:ext cx="7489808" cy="5152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22D145-2C88-8D49-B568-51B27324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545" y="336927"/>
            <a:ext cx="2665950" cy="5038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46D4C37-946A-704B-A9CE-073602316CDB}"/>
                  </a:ext>
                </a:extLst>
              </p14:cNvPr>
              <p14:cNvContentPartPr/>
              <p14:nvPr/>
            </p14:nvContentPartPr>
            <p14:xfrm>
              <a:off x="6218040" y="1898040"/>
              <a:ext cx="1749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46D4C37-946A-704B-A9CE-073602316C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9040" y="1889040"/>
                <a:ext cx="192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44F4B04-9C53-3640-811F-5E0B507ACDD1}"/>
                  </a:ext>
                </a:extLst>
              </p14:cNvPr>
              <p14:cNvContentPartPr/>
              <p14:nvPr/>
            </p14:nvContentPartPr>
            <p14:xfrm>
              <a:off x="7041000" y="1903440"/>
              <a:ext cx="379800" cy="111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44F4B04-9C53-3640-811F-5E0B507AC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000" y="1894440"/>
                <a:ext cx="3974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74DE1BC-5961-0441-AE01-36620E10EC54}"/>
                  </a:ext>
                </a:extLst>
              </p14:cNvPr>
              <p14:cNvContentPartPr/>
              <p14:nvPr/>
            </p14:nvContentPartPr>
            <p14:xfrm>
              <a:off x="4829880" y="2592840"/>
              <a:ext cx="781560" cy="22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74DE1BC-5961-0441-AE01-36620E10EC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0880" y="2583840"/>
                <a:ext cx="799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AEA49CB-6EBD-8D48-8E26-29B546DEB90B}"/>
                  </a:ext>
                </a:extLst>
              </p14:cNvPr>
              <p14:cNvContentPartPr/>
              <p14:nvPr/>
            </p14:nvContentPartPr>
            <p14:xfrm>
              <a:off x="7006800" y="2594640"/>
              <a:ext cx="486360" cy="165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AEA49CB-6EBD-8D48-8E26-29B546DEB9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97800" y="2585640"/>
                <a:ext cx="504000" cy="342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E89B4313-56B7-A240-B8FF-D69F33D1D3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5255" y="3225087"/>
            <a:ext cx="3873930" cy="19465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E33230-5913-1645-986B-D9290E1BDC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41394" y="1898040"/>
            <a:ext cx="2463493" cy="3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72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 4 :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E60C31-8AAE-4444-9986-08009E53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179" y="1482494"/>
            <a:ext cx="6421563" cy="29293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4CA6CE-DE5C-F24E-91E3-528C395D8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8" y="1482494"/>
            <a:ext cx="3873930" cy="19465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DFC45F-961D-1142-8F36-8E9933F94E96}"/>
              </a:ext>
            </a:extLst>
          </p:cNvPr>
          <p:cNvSpPr/>
          <p:nvPr/>
        </p:nvSpPr>
        <p:spPr>
          <a:xfrm>
            <a:off x="904240" y="2947145"/>
            <a:ext cx="3322320" cy="182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EBE760-0BFB-5F44-B69E-5C02F8578E79}"/>
              </a:ext>
            </a:extLst>
          </p:cNvPr>
          <p:cNvSpPr/>
          <p:nvPr/>
        </p:nvSpPr>
        <p:spPr>
          <a:xfrm>
            <a:off x="6238240" y="4064745"/>
            <a:ext cx="3810000" cy="357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7B0C77-0FCD-924D-A5C6-7B83DCD05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545" y="336927"/>
            <a:ext cx="2665950" cy="5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78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AF68E-4220-AF4E-9144-46E021B2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 4 :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3DD0D6-72DE-F349-8AC6-7A3BBDE6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4" y="1170736"/>
            <a:ext cx="6808916" cy="46841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283E3D-EE36-CD4A-880F-0474E044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00" y="3306870"/>
            <a:ext cx="6706860" cy="15533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4C9BCF-6016-AE4F-9699-3A406DBAB511}"/>
              </a:ext>
            </a:extLst>
          </p:cNvPr>
          <p:cNvSpPr/>
          <p:nvPr/>
        </p:nvSpPr>
        <p:spPr>
          <a:xfrm>
            <a:off x="5505460" y="3159760"/>
            <a:ext cx="6706860" cy="179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74585-6A65-344F-9F3A-46D194BCA8BD}"/>
              </a:ext>
            </a:extLst>
          </p:cNvPr>
          <p:cNvSpPr/>
          <p:nvPr/>
        </p:nvSpPr>
        <p:spPr>
          <a:xfrm>
            <a:off x="5143006" y="279042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Result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96D26-DA4A-894B-BDCE-DB651B374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545" y="336927"/>
            <a:ext cx="2665950" cy="5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9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Paper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C55031-55A8-B141-A719-67AF49239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3" y="1196400"/>
            <a:ext cx="5688297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D7B7E8-C1C7-9443-8CBB-608E13E0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467" y="1338534"/>
            <a:ext cx="5384613" cy="4684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0676D-EBE0-8C44-84B4-50C57565AB1F}"/>
              </a:ext>
            </a:extLst>
          </p:cNvPr>
          <p:cNvSpPr txBox="1"/>
          <p:nvPr/>
        </p:nvSpPr>
        <p:spPr>
          <a:xfrm>
            <a:off x="2722635" y="592232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</a:t>
            </a:r>
            <a:r>
              <a:rPr kumimoji="1" lang="en-US" altLang="ko-KR" i="1" dirty="0"/>
              <a:t>15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2BD805-33C0-0342-9158-D6CA495DB3A5}"/>
              </a:ext>
            </a:extLst>
          </p:cNvPr>
          <p:cNvSpPr/>
          <p:nvPr/>
        </p:nvSpPr>
        <p:spPr>
          <a:xfrm>
            <a:off x="8771738" y="588050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2019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889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2472E4-043E-474F-86DC-E0F769D8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077720"/>
            <a:ext cx="8928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2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65E347-98C7-5D43-9E0C-9128AD8F110A}"/>
              </a:ext>
            </a:extLst>
          </p:cNvPr>
          <p:cNvSpPr/>
          <p:nvPr/>
        </p:nvSpPr>
        <p:spPr>
          <a:xfrm>
            <a:off x="3533422" y="1614311"/>
            <a:ext cx="5034845" cy="2359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35985-BFBD-AF4C-8F71-1DD0859D2939}"/>
              </a:ext>
            </a:extLst>
          </p:cNvPr>
          <p:cNvSpPr txBox="1"/>
          <p:nvPr/>
        </p:nvSpPr>
        <p:spPr>
          <a:xfrm>
            <a:off x="4400664" y="2794000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Performance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55AF0-F560-214D-8819-E3F0C1DB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39" y="1670287"/>
            <a:ext cx="10076033" cy="3226006"/>
          </a:xfrm>
          <a:prstGeom prst="rect">
            <a:avLst/>
          </a:prstGeom>
        </p:spPr>
      </p:pic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2FB3D95A-EE29-2740-8884-1CF3829CB774}"/>
              </a:ext>
            </a:extLst>
          </p:cNvPr>
          <p:cNvSpPr/>
          <p:nvPr/>
        </p:nvSpPr>
        <p:spPr>
          <a:xfrm>
            <a:off x="7215377" y="1420421"/>
            <a:ext cx="239486" cy="2870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86643930-1EAE-4848-991F-3A5B90561147}"/>
              </a:ext>
            </a:extLst>
          </p:cNvPr>
          <p:cNvSpPr/>
          <p:nvPr/>
        </p:nvSpPr>
        <p:spPr>
          <a:xfrm>
            <a:off x="9536853" y="1444345"/>
            <a:ext cx="239486" cy="29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D4D7ED-04FC-7F45-B75A-169613B4A2F4}"/>
              </a:ext>
            </a:extLst>
          </p:cNvPr>
          <p:cNvSpPr/>
          <p:nvPr/>
        </p:nvSpPr>
        <p:spPr>
          <a:xfrm>
            <a:off x="6328583" y="1408535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CNOT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55D48C-AA33-7246-AFED-269A412FAC09}"/>
              </a:ext>
            </a:extLst>
          </p:cNvPr>
          <p:cNvSpPr/>
          <p:nvPr/>
        </p:nvSpPr>
        <p:spPr>
          <a:xfrm>
            <a:off x="8772218" y="141119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Qubit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63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75D73-1C48-094B-82FB-6ABF57A4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Quantum Background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AE46-A69E-E04F-BA38-26067369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0" y="2438991"/>
            <a:ext cx="4103886" cy="1458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CBC6F7-CCFB-1844-B52C-250134F98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22" y="4464476"/>
            <a:ext cx="1458925" cy="314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46C7AC-C2BE-5A4B-B753-2B746941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448" y="4423135"/>
            <a:ext cx="1553388" cy="3673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856478-8D5D-B04C-BD23-4302B4A23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760" y="2135387"/>
            <a:ext cx="3411157" cy="1658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927B46-999D-654A-AD10-488591ECDEA0}"/>
              </a:ext>
            </a:extLst>
          </p:cNvPr>
          <p:cNvSpPr txBox="1"/>
          <p:nvPr/>
        </p:nvSpPr>
        <p:spPr>
          <a:xfrm>
            <a:off x="2828927" y="4431414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 a + b, b )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AE94D-C917-5243-84AE-82B4E735D6B2}"/>
              </a:ext>
            </a:extLst>
          </p:cNvPr>
          <p:cNvSpPr txBox="1"/>
          <p:nvPr/>
        </p:nvSpPr>
        <p:spPr>
          <a:xfrm>
            <a:off x="2470388" y="443893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AC50C-0745-8841-B7D2-32E14E02142D}"/>
              </a:ext>
            </a:extLst>
          </p:cNvPr>
          <p:cNvSpPr txBox="1"/>
          <p:nvPr/>
        </p:nvSpPr>
        <p:spPr>
          <a:xfrm>
            <a:off x="6496338" y="441002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25887-D3F5-9D4F-AF65-FCC29F58CAC7}"/>
              </a:ext>
            </a:extLst>
          </p:cNvPr>
          <p:cNvSpPr txBox="1"/>
          <p:nvPr/>
        </p:nvSpPr>
        <p:spPr>
          <a:xfrm>
            <a:off x="6831171" y="439060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 a, b, c + a*b )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A74110-3F52-154A-8941-59EE64E11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716" y="2764637"/>
            <a:ext cx="2759364" cy="11545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CD3D04-818B-E54E-B417-E8CCEC46641E}"/>
              </a:ext>
            </a:extLst>
          </p:cNvPr>
          <p:cNvSpPr txBox="1"/>
          <p:nvPr/>
        </p:nvSpPr>
        <p:spPr>
          <a:xfrm>
            <a:off x="8995105" y="4390603"/>
            <a:ext cx="133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SWAP(</a:t>
            </a:r>
            <a:r>
              <a:rPr kumimoji="1" lang="en-US" altLang="ko-KR" dirty="0" err="1"/>
              <a:t>a,b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40836-49D1-F245-B556-9CF69CF76119}"/>
              </a:ext>
            </a:extLst>
          </p:cNvPr>
          <p:cNvSpPr txBox="1"/>
          <p:nvPr/>
        </p:nvSpPr>
        <p:spPr>
          <a:xfrm>
            <a:off x="10246192" y="4390603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( b, a)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67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Arithmetic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MODSHIFT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D629B8-519C-8B43-B864-FA105760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425"/>
            <a:ext cx="8959273" cy="4306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D713EB-E73E-F945-89D6-585073CAF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097" y="2109233"/>
            <a:ext cx="2705100" cy="34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B054EF-6BDE-7F42-BA66-0C0D2C0ACE2C}"/>
              </a:ext>
            </a:extLst>
          </p:cNvPr>
          <p:cNvSpPr txBox="1"/>
          <p:nvPr/>
        </p:nvSpPr>
        <p:spPr>
          <a:xfrm>
            <a:off x="7763097" y="159071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modular m(x)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1D0B73-96E6-E74C-A05E-A99965C594F2}"/>
                  </a:ext>
                </a:extLst>
              </p:cNvPr>
              <p:cNvSpPr txBox="1"/>
              <p:nvPr/>
            </p:nvSpPr>
            <p:spPr>
              <a:xfrm>
                <a:off x="8230868" y="3216808"/>
                <a:ext cx="1456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1" lang="en-US" altLang="ko-KR" dirty="0"/>
                  <a:t> + 1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1D0B73-96E6-E74C-A05E-A99965C59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68" y="3216808"/>
                <a:ext cx="1456809" cy="369332"/>
              </a:xfrm>
              <a:prstGeom prst="rect">
                <a:avLst/>
              </a:prstGeom>
              <a:blipFill>
                <a:blip r:embed="rId4"/>
                <a:stretch>
                  <a:fillRect t="-3333" r="-1739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7BE48F5-7582-484B-A679-7812A447294D}"/>
              </a:ext>
            </a:extLst>
          </p:cNvPr>
          <p:cNvSpPr txBox="1"/>
          <p:nvPr/>
        </p:nvSpPr>
        <p:spPr>
          <a:xfrm>
            <a:off x="7763097" y="32119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즉</a:t>
            </a:r>
          </a:p>
        </p:txBody>
      </p:sp>
    </p:spTree>
    <p:extLst>
      <p:ext uri="{BB962C8B-B14F-4D97-AF65-F5344CB8AC3E}">
        <p14:creationId xmlns:p14="http://schemas.microsoft.com/office/powerpoint/2010/main" val="230242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Arithmetic</a:t>
            </a:r>
            <a:r>
              <a:rPr lang="ko-KR" altLang="en-US" dirty="0"/>
              <a:t> </a:t>
            </a:r>
            <a:r>
              <a:rPr lang="en-US" altLang="ko-KR" dirty="0"/>
              <a:t>(2) : Algorithm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BBB7E-C8D5-EF46-A9AB-7A2D901D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45" y="1671733"/>
            <a:ext cx="7798430" cy="2004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273833-A4F3-F841-8388-5F7DBB0C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74" y="4275993"/>
            <a:ext cx="3539970" cy="3530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D3F1A6-0A6E-C94D-A76F-486E38617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35" y="4345683"/>
            <a:ext cx="1679339" cy="248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6EFA9-E1CD-C845-A382-BF06207DBBDB}"/>
              </a:ext>
            </a:extLst>
          </p:cNvPr>
          <p:cNvSpPr txBox="1"/>
          <p:nvPr/>
        </p:nvSpPr>
        <p:spPr>
          <a:xfrm>
            <a:off x="5888251" y="4285059"/>
            <a:ext cx="574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는 </a:t>
            </a:r>
            <a:r>
              <a:rPr kumimoji="1" lang="en-US" altLang="ko-KR" dirty="0"/>
              <a:t>LUP decomposition </a:t>
            </a:r>
            <a:r>
              <a:rPr kumimoji="1" lang="ko-KR" altLang="en-US" dirty="0"/>
              <a:t>을 통해  행렬          로 </a:t>
            </a:r>
            <a:r>
              <a:rPr kumimoji="1" lang="ko-KR" altLang="en-US" dirty="0" err="1"/>
              <a:t>표현가능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CD57F9-CC2B-BD42-81ED-7CBED5D42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175" y="4277489"/>
            <a:ext cx="393700" cy="35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62CB63-0857-CB40-BA75-4408075E3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929" y="5004037"/>
            <a:ext cx="2397252" cy="507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3FF769-AA27-7746-B52D-FC45D8E03823}"/>
              </a:ext>
            </a:extLst>
          </p:cNvPr>
          <p:cNvSpPr txBox="1"/>
          <p:nvPr/>
        </p:nvSpPr>
        <p:spPr>
          <a:xfrm>
            <a:off x="4530259" y="5609099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 LUP decomposition 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853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Arithmetic</a:t>
            </a:r>
            <a:r>
              <a:rPr lang="ko-KR" altLang="en-US" dirty="0"/>
              <a:t> </a:t>
            </a:r>
            <a:r>
              <a:rPr lang="en-US" altLang="ko-KR" dirty="0"/>
              <a:t>(2) : Algorithm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5DE4D0-8C50-C84D-8FB2-3C29613D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0" y="2439715"/>
            <a:ext cx="5512823" cy="12545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2A62AF-0118-F947-9655-72C8BEA8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0" y="4612444"/>
            <a:ext cx="4586695" cy="1385455"/>
          </a:xfrm>
          <a:prstGeom prst="rect">
            <a:avLst/>
          </a:prstGeom>
        </p:spPr>
      </p:pic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17E84E95-3762-2E48-A215-06A61F790665}"/>
              </a:ext>
            </a:extLst>
          </p:cNvPr>
          <p:cNvSpPr/>
          <p:nvPr/>
        </p:nvSpPr>
        <p:spPr>
          <a:xfrm>
            <a:off x="2254742" y="3909815"/>
            <a:ext cx="375455" cy="541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636BC7-31DE-AF42-9029-A798CC549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7" y="1154174"/>
            <a:ext cx="5205950" cy="367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BC42D-AEF0-8D49-AF93-D2A7DEB58484}"/>
              </a:ext>
            </a:extLst>
          </p:cNvPr>
          <p:cNvSpPr txBox="1"/>
          <p:nvPr/>
        </p:nvSpPr>
        <p:spPr>
          <a:xfrm>
            <a:off x="2814753" y="1766405"/>
            <a:ext cx="1853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/>
              <a:t>LUP decomposition</a:t>
            </a:r>
            <a:endParaRPr kumimoji="1" lang="ko-KR" altLang="en-US" sz="1500" dirty="0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4CB108C1-EF4C-D24A-B3B9-BBC9708350D6}"/>
              </a:ext>
            </a:extLst>
          </p:cNvPr>
          <p:cNvSpPr/>
          <p:nvPr/>
        </p:nvSpPr>
        <p:spPr>
          <a:xfrm>
            <a:off x="2254742" y="1717687"/>
            <a:ext cx="375455" cy="492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EB601A-6B34-D243-8F78-DC0094933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309" y="969910"/>
            <a:ext cx="5859098" cy="5379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B429C60-89CF-424A-B649-9471BB430A7E}"/>
                  </a:ext>
                </a:extLst>
              </p14:cNvPr>
              <p14:cNvContentPartPr/>
              <p14:nvPr/>
            </p14:nvContentPartPr>
            <p14:xfrm>
              <a:off x="6208680" y="1255800"/>
              <a:ext cx="1851120" cy="234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B429C60-89CF-424A-B649-9471BB430A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9680" y="1246800"/>
                <a:ext cx="18687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B34CB0F-30DF-A74A-994B-1858E6161A06}"/>
                  </a:ext>
                </a:extLst>
              </p14:cNvPr>
              <p14:cNvContentPartPr/>
              <p14:nvPr/>
            </p14:nvContentPartPr>
            <p14:xfrm>
              <a:off x="6246480" y="1101720"/>
              <a:ext cx="1608840" cy="194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B34CB0F-30DF-A74A-994B-1858E6161A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2480" y="993720"/>
                <a:ext cx="1716480" cy="2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32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Choice of Polynomials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3741D-879E-4F49-88B1-BC0963E7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1475740"/>
            <a:ext cx="3238500" cy="330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102D45-1206-EA43-82C7-F81181BFF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39620"/>
            <a:ext cx="2882900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D6E2B3-71FC-634E-8102-09D1D4EC1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30" y="2654300"/>
            <a:ext cx="1651000" cy="355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F95489-B8C2-9C46-BEF7-5121950A8B08}"/>
              </a:ext>
            </a:extLst>
          </p:cNvPr>
          <p:cNvSpPr/>
          <p:nvPr/>
        </p:nvSpPr>
        <p:spPr>
          <a:xfrm>
            <a:off x="4843610" y="1436608"/>
            <a:ext cx="1718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latin typeface="CMR10"/>
              </a:rPr>
              <a:t>108 CNOT gates </a:t>
            </a:r>
            <a:endParaRPr lang="en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D6942-BFA0-F040-BCC4-A6D642368BF2}"/>
              </a:ext>
            </a:extLst>
          </p:cNvPr>
          <p:cNvSpPr txBox="1"/>
          <p:nvPr/>
        </p:nvSpPr>
        <p:spPr>
          <a:xfrm>
            <a:off x="4368800" y="143660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90DA35-47A8-E547-9170-2D96BB2450BD}"/>
              </a:ext>
            </a:extLst>
          </p:cNvPr>
          <p:cNvSpPr/>
          <p:nvPr/>
        </p:nvSpPr>
        <p:spPr>
          <a:xfrm>
            <a:off x="4843610" y="2038588"/>
            <a:ext cx="160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latin typeface="CMR10"/>
              </a:rPr>
              <a:t>55 CNOT gates </a:t>
            </a:r>
            <a:endParaRPr lang="en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9BA79-9951-CE4B-B264-21F3ACDB7901}"/>
              </a:ext>
            </a:extLst>
          </p:cNvPr>
          <p:cNvSpPr txBox="1"/>
          <p:nvPr/>
        </p:nvSpPr>
        <p:spPr>
          <a:xfrm>
            <a:off x="4368800" y="20385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7FDBB6-EDD5-524F-99A8-B716C66CAF20}"/>
              </a:ext>
            </a:extLst>
          </p:cNvPr>
          <p:cNvSpPr/>
          <p:nvPr/>
        </p:nvSpPr>
        <p:spPr>
          <a:xfrm>
            <a:off x="4843610" y="2640568"/>
            <a:ext cx="160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latin typeface="CMR10"/>
              </a:rPr>
              <a:t>27 CNOT gates </a:t>
            </a:r>
            <a:endParaRPr lang="en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4F1E-7487-304E-B2DA-5FF264D5B47B}"/>
              </a:ext>
            </a:extLst>
          </p:cNvPr>
          <p:cNvSpPr txBox="1"/>
          <p:nvPr/>
        </p:nvSpPr>
        <p:spPr>
          <a:xfrm>
            <a:off x="4368800" y="264056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19BCAD-7337-F248-8317-0E281682E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18" y="3614051"/>
            <a:ext cx="7503244" cy="12577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4E076E-7302-BC47-A9C8-10C43FB85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18" y="5052061"/>
            <a:ext cx="6742275" cy="11434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E0985B-7C41-9B4E-9F63-72B080DF700A}"/>
              </a:ext>
            </a:extLst>
          </p:cNvPr>
          <p:cNvSpPr txBox="1"/>
          <p:nvPr/>
        </p:nvSpPr>
        <p:spPr>
          <a:xfrm>
            <a:off x="7569361" y="1484299"/>
            <a:ext cx="4091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coefficient</a:t>
            </a:r>
            <a:r>
              <a:rPr kumimoji="1" lang="ko-KR" altLang="en-US" dirty="0"/>
              <a:t> 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 개수가 적어야 함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두번째 높은 지수가 작아야 함</a:t>
            </a:r>
          </a:p>
        </p:txBody>
      </p:sp>
    </p:spTree>
    <p:extLst>
      <p:ext uri="{BB962C8B-B14F-4D97-AF65-F5344CB8AC3E}">
        <p14:creationId xmlns:p14="http://schemas.microsoft.com/office/powerpoint/2010/main" val="28772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63DE24-AD8C-A941-8C7F-27D4117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Quantum Multiplication for binary polynomials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F4E0E-DD3B-D941-B0F8-F29F4F92AC47}"/>
              </a:ext>
            </a:extLst>
          </p:cNvPr>
          <p:cNvSpPr txBox="1"/>
          <p:nvPr/>
        </p:nvSpPr>
        <p:spPr>
          <a:xfrm>
            <a:off x="548640" y="1239520"/>
            <a:ext cx="7007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</a:t>
            </a:r>
            <a:r>
              <a:rPr lang="en" altLang="ko-KR" dirty="0"/>
              <a:t>Quantum Schoolbook Multiplication 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2. </a:t>
            </a:r>
            <a:r>
              <a:rPr lang="en" altLang="ko-KR" b="1" dirty="0"/>
              <a:t>Classic Karatsuba multiplication in binary polynomial rings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8F42E-8648-9843-8986-750D31A9ACB0}"/>
              </a:ext>
            </a:extLst>
          </p:cNvPr>
          <p:cNvSpPr txBox="1"/>
          <p:nvPr/>
        </p:nvSpPr>
        <p:spPr>
          <a:xfrm>
            <a:off x="1046480" y="2790058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f(x), g(x)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en-US" altLang="ko-KR" dirty="0"/>
              <a:t>size n</a:t>
            </a:r>
            <a:r>
              <a:rPr kumimoji="1" lang="en-US" altLang="ko-KR" b="1" dirty="0"/>
              <a:t>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polynomial 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1BF3F-1B62-CF48-8C4E-7B6733C02AC8}"/>
              </a:ext>
            </a:extLst>
          </p:cNvPr>
          <p:cNvSpPr txBox="1"/>
          <p:nvPr/>
        </p:nvSpPr>
        <p:spPr>
          <a:xfrm>
            <a:off x="1046480" y="3244334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h(x) </a:t>
            </a:r>
            <a:r>
              <a:rPr kumimoji="1" lang="en-US" altLang="ko-KR" dirty="0">
                <a:sym typeface="Wingdings" pitchFamily="2" charset="2"/>
              </a:rPr>
              <a:t> size 2n 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polynomial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B3FA4-E3AC-244F-B4CB-8A3473133726}"/>
              </a:ext>
            </a:extLst>
          </p:cNvPr>
          <p:cNvSpPr txBox="1"/>
          <p:nvPr/>
        </p:nvSpPr>
        <p:spPr>
          <a:xfrm>
            <a:off x="741680" y="229178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 - input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40C78-9BA2-A946-9EBB-D21821C8FF3A}"/>
              </a:ext>
            </a:extLst>
          </p:cNvPr>
          <p:cNvSpPr txBox="1"/>
          <p:nvPr/>
        </p:nvSpPr>
        <p:spPr>
          <a:xfrm>
            <a:off x="904240" y="390144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 output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A4D640-401C-C84E-BA41-EDE58705FBD1}"/>
              </a:ext>
            </a:extLst>
          </p:cNvPr>
          <p:cNvSpPr/>
          <p:nvPr/>
        </p:nvSpPr>
        <p:spPr>
          <a:xfrm>
            <a:off x="1159117" y="4355716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 err="1">
                <a:latin typeface="CMMI10"/>
              </a:rPr>
              <a:t>h</a:t>
            </a:r>
            <a:r>
              <a:rPr lang="en" altLang="ko-KR" dirty="0" err="1">
                <a:latin typeface="CMR10"/>
              </a:rPr>
              <a:t>+</a:t>
            </a:r>
            <a:r>
              <a:rPr lang="en" altLang="ko-KR" dirty="0" err="1">
                <a:latin typeface="CMMI10"/>
              </a:rPr>
              <a:t>f</a:t>
            </a:r>
            <a:r>
              <a:rPr lang="en" altLang="ko-KR" dirty="0" err="1">
                <a:latin typeface="CMSY10"/>
              </a:rPr>
              <a:t>·</a:t>
            </a:r>
            <a:r>
              <a:rPr lang="en" altLang="ko-KR" dirty="0" err="1">
                <a:latin typeface="CMMI10"/>
              </a:rPr>
              <a:t>g</a:t>
            </a:r>
            <a:r>
              <a:rPr lang="en" altLang="ko-KR" dirty="0">
                <a:latin typeface="CMMI10"/>
              </a:rPr>
              <a:t> 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64307906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3956</TotalTime>
  <Words>362</Words>
  <Application>Microsoft Macintosh PowerPoint</Application>
  <PresentationFormat>와이드스크린</PresentationFormat>
  <Paragraphs>87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맑은 고딕</vt:lpstr>
      <vt:lpstr>CMMI10</vt:lpstr>
      <vt:lpstr>CMR10</vt:lpstr>
      <vt:lpstr>CMSY10</vt:lpstr>
      <vt:lpstr>Arial</vt:lpstr>
      <vt:lpstr>Cambria Math</vt:lpstr>
      <vt:lpstr>CryptoCraft 테마</vt:lpstr>
      <vt:lpstr>제목 테마</vt:lpstr>
      <vt:lpstr>Space-efficient quantum multiplication of polynomials for binary finite fields with sub-quadratic Toffoli gate count </vt:lpstr>
      <vt:lpstr>Paper</vt:lpstr>
      <vt:lpstr>Performance</vt:lpstr>
      <vt:lpstr>Quantum Background</vt:lpstr>
      <vt:lpstr>Basic Arithmetic (1) : MODSHIFT</vt:lpstr>
      <vt:lpstr>Basic Arithmetic (2) : Algorithm 1</vt:lpstr>
      <vt:lpstr>Basic Arithmetic (2) : Algorithm 1</vt:lpstr>
      <vt:lpstr>Choice of Polynomials</vt:lpstr>
      <vt:lpstr>Quantum Multiplication for binary polynomials </vt:lpstr>
      <vt:lpstr>Classic Karatsuba multiplication in binary polynomial rings</vt:lpstr>
      <vt:lpstr>Algorithm 2 : </vt:lpstr>
      <vt:lpstr>Algorithm 2 : </vt:lpstr>
      <vt:lpstr>Algorithm 2 : </vt:lpstr>
      <vt:lpstr>Algorithm 3 : </vt:lpstr>
      <vt:lpstr>Algorithm 3 : </vt:lpstr>
      <vt:lpstr>Algorithm 4 : </vt:lpstr>
      <vt:lpstr>Algorithm 4 :</vt:lpstr>
      <vt:lpstr>Algorithm 4 :</vt:lpstr>
      <vt:lpstr>Algorithm 4 :</vt:lpstr>
      <vt:lpstr>Performance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장경배</cp:lastModifiedBy>
  <cp:revision>443</cp:revision>
  <cp:lastPrinted>2019-12-09T04:58:53Z</cp:lastPrinted>
  <dcterms:created xsi:type="dcterms:W3CDTF">2019-03-05T04:29:07Z</dcterms:created>
  <dcterms:modified xsi:type="dcterms:W3CDTF">2020-01-19T12:50:19Z</dcterms:modified>
</cp:coreProperties>
</file>